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Encode Sans"/>
      <p:regular r:id="rId20"/>
      <p:bold r:id="rId21"/>
    </p:embeddedFont>
    <p:embeddedFont>
      <p:font typeface="Encode Sans SemiBold"/>
      <p:regular r:id="rId22"/>
      <p:bold r:id="rId23"/>
    </p:embeddedFont>
    <p:embeddedFont>
      <p:font typeface="IBM Plex Mono Light"/>
      <p:regular r:id="rId24"/>
      <p:bold r:id="rId25"/>
      <p:italic r:id="rId26"/>
      <p:boldItalic r:id="rId27"/>
    </p:embeddedFont>
    <p:embeddedFont>
      <p:font typeface="IBM Plex Mono ExtraLight"/>
      <p:regular r:id="rId28"/>
      <p:bold r:id="rId29"/>
      <p:italic r:id="rId30"/>
      <p:boldItalic r:id="rId31"/>
    </p:embeddedFont>
    <p:embeddedFont>
      <p:font typeface="IBM Plex Mono Thin"/>
      <p:regular r:id="rId32"/>
      <p:bold r:id="rId33"/>
      <p:italic r:id="rId34"/>
      <p:boldItalic r:id="rId35"/>
    </p:embeddedFont>
    <p:embeddedFont>
      <p:font typeface="IBM Plex Mono"/>
      <p:regular r:id="rId36"/>
      <p:bold r:id="rId37"/>
      <p:italic r:id="rId38"/>
      <p:boldItalic r:id="rId39"/>
    </p:embeddedFont>
    <p:embeddedFont>
      <p:font typeface="Encode Sans Medium"/>
      <p:regular r:id="rId40"/>
      <p:bold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EncodeSansMedium-regular.fntdata"/><Relationship Id="rId20" Type="http://schemas.openxmlformats.org/officeDocument/2006/relationships/font" Target="fonts/EncodeSans-regular.fntdata"/><Relationship Id="rId41" Type="http://schemas.openxmlformats.org/officeDocument/2006/relationships/font" Target="fonts/EncodeSansMedium-bold.fntdata"/><Relationship Id="rId22" Type="http://schemas.openxmlformats.org/officeDocument/2006/relationships/font" Target="fonts/EncodeSansSemiBold-regular.fntdata"/><Relationship Id="rId21" Type="http://schemas.openxmlformats.org/officeDocument/2006/relationships/font" Target="fonts/EncodeSans-bold.fntdata"/><Relationship Id="rId24" Type="http://schemas.openxmlformats.org/officeDocument/2006/relationships/font" Target="fonts/IBMPlexMonoLight-regular.fntdata"/><Relationship Id="rId23" Type="http://schemas.openxmlformats.org/officeDocument/2006/relationships/font" Target="fonts/EncodeSansSemi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IBMPlexMonoLight-italic.fntdata"/><Relationship Id="rId25" Type="http://schemas.openxmlformats.org/officeDocument/2006/relationships/font" Target="fonts/IBMPlexMonoLight-bold.fntdata"/><Relationship Id="rId28" Type="http://schemas.openxmlformats.org/officeDocument/2006/relationships/font" Target="fonts/IBMPlexMonoExtraLight-regular.fntdata"/><Relationship Id="rId27" Type="http://schemas.openxmlformats.org/officeDocument/2006/relationships/font" Target="fonts/IBMPlexMono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BMPlexMonoExtra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BMPlexMonoExtraLight-boldItalic.fntdata"/><Relationship Id="rId30" Type="http://schemas.openxmlformats.org/officeDocument/2006/relationships/font" Target="fonts/IBMPlexMonoExtraLight-italic.fntdata"/><Relationship Id="rId11" Type="http://schemas.openxmlformats.org/officeDocument/2006/relationships/slide" Target="slides/slide6.xml"/><Relationship Id="rId33" Type="http://schemas.openxmlformats.org/officeDocument/2006/relationships/font" Target="fonts/IBMPlexMonoThin-bold.fntdata"/><Relationship Id="rId10" Type="http://schemas.openxmlformats.org/officeDocument/2006/relationships/slide" Target="slides/slide5.xml"/><Relationship Id="rId32" Type="http://schemas.openxmlformats.org/officeDocument/2006/relationships/font" Target="fonts/IBMPlexMonoThin-regular.fntdata"/><Relationship Id="rId13" Type="http://schemas.openxmlformats.org/officeDocument/2006/relationships/slide" Target="slides/slide8.xml"/><Relationship Id="rId35" Type="http://schemas.openxmlformats.org/officeDocument/2006/relationships/font" Target="fonts/IBMPlexMonoThin-boldItalic.fntdata"/><Relationship Id="rId12" Type="http://schemas.openxmlformats.org/officeDocument/2006/relationships/slide" Target="slides/slide7.xml"/><Relationship Id="rId34" Type="http://schemas.openxmlformats.org/officeDocument/2006/relationships/font" Target="fonts/IBMPlexMonoThin-italic.fntdata"/><Relationship Id="rId15" Type="http://schemas.openxmlformats.org/officeDocument/2006/relationships/slide" Target="slides/slide10.xml"/><Relationship Id="rId37" Type="http://schemas.openxmlformats.org/officeDocument/2006/relationships/font" Target="fonts/IBMPlexMono-bold.fntdata"/><Relationship Id="rId14" Type="http://schemas.openxmlformats.org/officeDocument/2006/relationships/slide" Target="slides/slide9.xml"/><Relationship Id="rId36" Type="http://schemas.openxmlformats.org/officeDocument/2006/relationships/font" Target="fonts/IBMPlexMono-regular.fntdata"/><Relationship Id="rId17" Type="http://schemas.openxmlformats.org/officeDocument/2006/relationships/slide" Target="slides/slide12.xml"/><Relationship Id="rId39" Type="http://schemas.openxmlformats.org/officeDocument/2006/relationships/font" Target="fonts/IBMPlexMono-boldItalic.fntdata"/><Relationship Id="rId16" Type="http://schemas.openxmlformats.org/officeDocument/2006/relationships/slide" Target="slides/slide11.xml"/><Relationship Id="rId38" Type="http://schemas.openxmlformats.org/officeDocument/2006/relationships/font" Target="fonts/IBMPlexMon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1a7009621a_0_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1a7009621a_0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1a7009621a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1a7009621a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1a7009621a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1a7009621a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1cb6a96e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1cb6a96e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1cb6a96e7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1cb6a96e7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1cb6a96e7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1cb6a96e7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1a7009621a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1a7009621a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1a7009621a_0_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1a7009621a_0_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1a7009621a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1a7009621a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1a7009621a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1a7009621a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1a7009621a_0_6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1a7009621a_0_6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1a7009621a_0_6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1a7009621a_0_6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1a7009621a_0_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1a7009621a_0_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1a7009621a_0_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1a7009621a_0_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0" y="1785625"/>
            <a:ext cx="8520600" cy="10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Encode Sans"/>
              <a:buNone/>
              <a:defRPr b="1" sz="4600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53725" y="28436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Encode Sans"/>
              <a:buNone/>
              <a:defRPr sz="2800">
                <a:solidFill>
                  <a:srgbClr val="F3F3F3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311708" y="1196775"/>
            <a:ext cx="8520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 b="34908" l="13018" r="11770" t="35892"/>
          <a:stretch/>
        </p:blipFill>
        <p:spPr>
          <a:xfrm>
            <a:off x="415900" y="207275"/>
            <a:ext cx="2495550" cy="96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0" y="4481200"/>
            <a:ext cx="9144000" cy="662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9900" y="4255500"/>
            <a:ext cx="1790000" cy="117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9575" y="4224670"/>
            <a:ext cx="1790000" cy="1171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7800" y="4270049"/>
            <a:ext cx="1651400" cy="1081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674EA7">
              <a:alpha val="277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4200"/>
              <a:buNone/>
              <a:defRPr sz="4200">
                <a:solidFill>
                  <a:srgbClr val="674EA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1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1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Char char="●"/>
              <a:defRPr>
                <a:solidFill>
                  <a:srgbClr val="674EA7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□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▹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◇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▪"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8" name="Google Shape;68;p1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None/>
              <a:defRPr sz="21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" name="Google Shape;69;p1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Char char="●"/>
              <a:defRPr>
                <a:solidFill>
                  <a:srgbClr val="674EA7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◇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▪"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ncor Layout Items">
  <p:cSld name="CUSTOM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276025" y="85825"/>
            <a:ext cx="8750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A64D79"/>
              </a:buClr>
              <a:buSzPts val="2800"/>
              <a:buNone/>
              <a:defRPr>
                <a:solidFill>
                  <a:srgbClr val="A64D79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78" name="Google Shape;7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8922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0" name="Google Shape;80;p15"/>
          <p:cNvCxnSpPr/>
          <p:nvPr/>
        </p:nvCxnSpPr>
        <p:spPr>
          <a:xfrm>
            <a:off x="396358" y="4649935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1" name="Google Shape;81;p15"/>
          <p:cNvPicPr preferRelativeResize="0"/>
          <p:nvPr/>
        </p:nvPicPr>
        <p:blipFill rotWithShape="1">
          <a:blip r:embed="rId3">
            <a:alphaModFix/>
          </a:blip>
          <a:srcRect b="8592" l="0" r="0" t="0"/>
          <a:stretch/>
        </p:blipFill>
        <p:spPr>
          <a:xfrm>
            <a:off x="500550" y="4663225"/>
            <a:ext cx="1158451" cy="442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0968" y="4679766"/>
            <a:ext cx="1220144" cy="44223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>
            <p:ph idx="2" type="title"/>
          </p:nvPr>
        </p:nvSpPr>
        <p:spPr>
          <a:xfrm>
            <a:off x="311700" y="400"/>
            <a:ext cx="85206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311700" y="1785625"/>
            <a:ext cx="8520600" cy="10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Encode Sans"/>
              <a:buNone/>
              <a:defRPr b="1" sz="4600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353725" y="28436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Encode Sans"/>
              <a:buNone/>
              <a:defRPr sz="2800">
                <a:solidFill>
                  <a:srgbClr val="F3F3F3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" name="Google Shape;23;p3"/>
          <p:cNvCxnSpPr/>
          <p:nvPr/>
        </p:nvCxnSpPr>
        <p:spPr>
          <a:xfrm>
            <a:off x="311708" y="1196775"/>
            <a:ext cx="8520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34908" l="13018" r="11770" t="35892"/>
          <a:stretch/>
        </p:blipFill>
        <p:spPr>
          <a:xfrm>
            <a:off x="415900" y="207275"/>
            <a:ext cx="2495550" cy="9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 rotWithShape="1">
          <a:blip r:embed="rId4">
            <a:alphaModFix/>
          </a:blip>
          <a:srcRect b="26579" l="0" r="0" t="22869"/>
          <a:stretch/>
        </p:blipFill>
        <p:spPr>
          <a:xfrm>
            <a:off x="5976900" y="279013"/>
            <a:ext cx="2495549" cy="825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892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0" name="Google Shape;30;p4"/>
          <p:cNvCxnSpPr/>
          <p:nvPr/>
        </p:nvCxnSpPr>
        <p:spPr>
          <a:xfrm>
            <a:off x="396358" y="4649935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1" name="Google Shape;31;p4"/>
          <p:cNvPicPr preferRelativeResize="0"/>
          <p:nvPr/>
        </p:nvPicPr>
        <p:blipFill rotWithShape="1">
          <a:blip r:embed="rId3">
            <a:alphaModFix/>
          </a:blip>
          <a:srcRect b="8592" l="0" r="0" t="0"/>
          <a:stretch/>
        </p:blipFill>
        <p:spPr>
          <a:xfrm>
            <a:off x="500550" y="4663225"/>
            <a:ext cx="1158451" cy="442227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>
            <p:ph idx="1" type="body"/>
          </p:nvPr>
        </p:nvSpPr>
        <p:spPr>
          <a:xfrm>
            <a:off x="311700" y="834038"/>
            <a:ext cx="8520600" cy="3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Char char="●"/>
              <a:defRPr>
                <a:solidFill>
                  <a:srgbClr val="674EA7"/>
                </a:solidFill>
              </a:defRPr>
            </a:lvl1pPr>
            <a:lvl2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□"/>
              <a:defRPr/>
            </a:lvl4pPr>
            <a:lvl5pPr indent="-3175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5pPr>
            <a:lvl6pPr indent="-3175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▹"/>
              <a:defRPr/>
            </a:lvl6pPr>
            <a:lvl7pPr indent="-3175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7pPr>
            <a:lvl8pPr indent="-3175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◇"/>
              <a:defRPr/>
            </a:lvl8pPr>
            <a:lvl9pPr indent="-3175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  <a:defRPr/>
            </a:lvl9pPr>
          </a:lstStyle>
          <a:p/>
        </p:txBody>
      </p:sp>
      <p:pic>
        <p:nvPicPr>
          <p:cNvPr id="33" name="Google Shape;3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0968" y="4679766"/>
            <a:ext cx="1220144" cy="4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3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8" name="Google Shape;38;p5"/>
          <p:cNvCxnSpPr/>
          <p:nvPr/>
        </p:nvCxnSpPr>
        <p:spPr>
          <a:xfrm>
            <a:off x="396358" y="4656815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9" name="Google Shape;39;p5"/>
          <p:cNvPicPr preferRelativeResize="0"/>
          <p:nvPr/>
        </p:nvPicPr>
        <p:blipFill rotWithShape="1">
          <a:blip r:embed="rId3">
            <a:alphaModFix/>
          </a:blip>
          <a:srcRect b="8592" l="0" r="0" t="0"/>
          <a:stretch/>
        </p:blipFill>
        <p:spPr>
          <a:xfrm>
            <a:off x="500550" y="4663225"/>
            <a:ext cx="1158451" cy="442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0968" y="4679766"/>
            <a:ext cx="1220144" cy="4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 1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400"/>
              <a:buChar char="●"/>
              <a:defRPr sz="1400">
                <a:solidFill>
                  <a:srgbClr val="674EA7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□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▸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◇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▪"/>
              <a:defRPr sz="1200"/>
            </a:lvl9pPr>
          </a:lstStyle>
          <a:p/>
        </p:txBody>
      </p:sp>
      <p:sp>
        <p:nvSpPr>
          <p:cNvPr id="49" name="Google Shape;49;p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400"/>
              <a:buChar char="●"/>
              <a:defRPr sz="1400">
                <a:solidFill>
                  <a:srgbClr val="674EA7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□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▸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◇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▪"/>
              <a:defRPr sz="1200"/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" name="Google Shape;5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758351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/>
          <p:nvPr>
            <p:ph type="title"/>
          </p:nvPr>
        </p:nvSpPr>
        <p:spPr>
          <a:xfrm>
            <a:off x="311700" y="76600"/>
            <a:ext cx="85206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8" name="Google Shape;5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b="1" sz="2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 SemiBold"/>
              <a:buChar char="●"/>
              <a:defRPr sz="1800">
                <a:solidFill>
                  <a:schemeClr val="dk2"/>
                </a:solidFill>
                <a:latin typeface="Encode Sans SemiBold"/>
                <a:ea typeface="Encode Sans SemiBold"/>
                <a:cs typeface="Encode Sans SemiBold"/>
                <a:sym typeface="Encode Sans SemiBold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"/>
              <a:buChar char="○"/>
              <a:defRPr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"/>
              <a:buChar char="■"/>
              <a:defRPr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Light"/>
              <a:buChar char="□"/>
              <a:defRPr>
                <a:solidFill>
                  <a:schemeClr val="dk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ExtraLight"/>
              <a:buChar char="▸"/>
              <a:defRPr>
                <a:solidFill>
                  <a:schemeClr val="dk2"/>
                </a:solidFill>
                <a:latin typeface="IBM Plex Mono ExtraLight"/>
                <a:ea typeface="IBM Plex Mono ExtraLight"/>
                <a:cs typeface="IBM Plex Mono ExtraLight"/>
                <a:sym typeface="IBM Plex Mono Extra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Thin"/>
              <a:buChar char="▹"/>
              <a:defRPr>
                <a:solidFill>
                  <a:schemeClr val="dk2"/>
                </a:solidFill>
                <a:latin typeface="IBM Plex Mono Thin"/>
                <a:ea typeface="IBM Plex Mono Thin"/>
                <a:cs typeface="IBM Plex Mono Thin"/>
                <a:sym typeface="IBM Plex Mono Thin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Thin"/>
              <a:buChar char="◆"/>
              <a:defRPr>
                <a:solidFill>
                  <a:schemeClr val="dk2"/>
                </a:solidFill>
                <a:latin typeface="IBM Plex Mono Thin"/>
                <a:ea typeface="IBM Plex Mono Thin"/>
                <a:cs typeface="IBM Plex Mono Thin"/>
                <a:sym typeface="IBM Plex Mono Thin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Thin"/>
              <a:buChar char="◇"/>
              <a:defRPr>
                <a:solidFill>
                  <a:schemeClr val="dk2"/>
                </a:solidFill>
                <a:latin typeface="IBM Plex Mono Thin"/>
                <a:ea typeface="IBM Plex Mono Thin"/>
                <a:cs typeface="IBM Plex Mono Thin"/>
                <a:sym typeface="IBM Plex Mono Thin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Thin"/>
              <a:buChar char="▪"/>
              <a:defRPr>
                <a:solidFill>
                  <a:schemeClr val="dk2"/>
                </a:solidFill>
                <a:latin typeface="IBM Plex Mono Thin"/>
                <a:ea typeface="IBM Plex Mono Thin"/>
                <a:cs typeface="IBM Plex Mono Thin"/>
                <a:sym typeface="IBM Plex Mono Thi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9.png"/><Relationship Id="rId4" Type="http://schemas.openxmlformats.org/officeDocument/2006/relationships/image" Target="../media/image3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34.png"/><Relationship Id="rId5" Type="http://schemas.openxmlformats.org/officeDocument/2006/relationships/image" Target="../media/image3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4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ctrTitle"/>
          </p:nvPr>
        </p:nvSpPr>
        <p:spPr>
          <a:xfrm>
            <a:off x="311700" y="1785625"/>
            <a:ext cx="8520600" cy="10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Manipulación de Archivos</a:t>
            </a:r>
            <a:endParaRPr/>
          </a:p>
        </p:txBody>
      </p:sp>
      <p:sp>
        <p:nvSpPr>
          <p:cNvPr id="89" name="Google Shape;89;p16"/>
          <p:cNvSpPr txBox="1"/>
          <p:nvPr>
            <p:ph idx="1" type="subTitle"/>
          </p:nvPr>
        </p:nvSpPr>
        <p:spPr>
          <a:xfrm>
            <a:off x="353725" y="28436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Paso-a-paso</a:t>
            </a:r>
            <a:endParaRPr/>
          </a:p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/>
          <p:nvPr>
            <p:ph type="title"/>
          </p:nvPr>
        </p:nvSpPr>
        <p:spPr>
          <a:xfrm>
            <a:off x="276025" y="85825"/>
            <a:ext cx="8750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Directorio de trabajo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0" name="Google Shape;180;p25"/>
          <p:cNvSpPr txBox="1"/>
          <p:nvPr>
            <p:ph idx="4294967295" type="body"/>
          </p:nvPr>
        </p:nvSpPr>
        <p:spPr>
          <a:xfrm>
            <a:off x="497975" y="797250"/>
            <a:ext cx="8331900" cy="35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Vamos a asumir que los archivos que les pasemos van a estar en una carpeta "Data" dentro de la carpeta "Colab Notebook" en el drive principal.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Ruta de acceso: /content/drive/My Drive/Colab Notebooks/Data/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Antes de comenzar, hay que subir el archivo al Drive: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81" name="Google Shape;18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338" y="2026450"/>
            <a:ext cx="3677026" cy="2588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9100" y="2026450"/>
            <a:ext cx="3881699" cy="265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5"/>
          <p:cNvSpPr txBox="1"/>
          <p:nvPr/>
        </p:nvSpPr>
        <p:spPr>
          <a:xfrm>
            <a:off x="3317525" y="2302300"/>
            <a:ext cx="1342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Adicionar</a:t>
            </a: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 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el archivo deseado en la 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carpeta que 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fue creada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A64D79"/>
              </a:solidFill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6263675" y="3005150"/>
            <a:ext cx="206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El archivo está en el drive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A64D79"/>
              </a:solidFill>
            </a:endParaRPr>
          </a:p>
        </p:txBody>
      </p:sp>
      <p:cxnSp>
        <p:nvCxnSpPr>
          <p:cNvPr id="185" name="Google Shape;185;p25"/>
          <p:cNvCxnSpPr/>
          <p:nvPr/>
        </p:nvCxnSpPr>
        <p:spPr>
          <a:xfrm>
            <a:off x="6380550" y="2677550"/>
            <a:ext cx="5100" cy="3066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86" name="Google Shape;18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/>
          <p:nvPr>
            <p:ph type="title"/>
          </p:nvPr>
        </p:nvSpPr>
        <p:spPr>
          <a:xfrm>
            <a:off x="276025" y="85825"/>
            <a:ext cx="8750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Directorio de trabajo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92" name="Google Shape;192;p26"/>
          <p:cNvSpPr txBox="1"/>
          <p:nvPr>
            <p:ph idx="4294967295" type="body"/>
          </p:nvPr>
        </p:nvSpPr>
        <p:spPr>
          <a:xfrm>
            <a:off x="485275" y="822025"/>
            <a:ext cx="8331900" cy="35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Vamos a asumir que los archivos que les pasemos van a estar en una carpeta "Data" dentro de la carpeta "Colab Notebook" en el drive principal.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Ruta de acceso: /content/drive/My Drive/Colab Notebooks/Data/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6"/>
          <p:cNvSpPr/>
          <p:nvPr/>
        </p:nvSpPr>
        <p:spPr>
          <a:xfrm>
            <a:off x="6974650" y="1871850"/>
            <a:ext cx="1570800" cy="447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26"/>
          <p:cNvPicPr preferRelativeResize="0"/>
          <p:nvPr/>
        </p:nvPicPr>
        <p:blipFill rotWithShape="1">
          <a:blip r:embed="rId3">
            <a:alphaModFix/>
          </a:blip>
          <a:srcRect b="0" l="0" r="8315" t="0"/>
          <a:stretch/>
        </p:blipFill>
        <p:spPr>
          <a:xfrm>
            <a:off x="888300" y="1725350"/>
            <a:ext cx="7981875" cy="186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6"/>
          <p:cNvSpPr txBox="1"/>
          <p:nvPr/>
        </p:nvSpPr>
        <p:spPr>
          <a:xfrm>
            <a:off x="998100" y="3792150"/>
            <a:ext cx="2712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Corre perfectamente, sin error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cxnSp>
        <p:nvCxnSpPr>
          <p:cNvPr id="196" name="Google Shape;196;p26"/>
          <p:cNvCxnSpPr/>
          <p:nvPr/>
        </p:nvCxnSpPr>
        <p:spPr>
          <a:xfrm>
            <a:off x="888300" y="2221800"/>
            <a:ext cx="15000" cy="18231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97" name="Google Shape;197;p26"/>
          <p:cNvSpPr txBox="1"/>
          <p:nvPr/>
        </p:nvSpPr>
        <p:spPr>
          <a:xfrm>
            <a:off x="5597025" y="4161450"/>
            <a:ext cx="3000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434343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¡Listos para trabajar ! </a:t>
            </a:r>
            <a:endParaRPr sz="1700">
              <a:solidFill>
                <a:srgbClr val="434343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198" name="Google Shape;19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idx="1" type="body"/>
          </p:nvPr>
        </p:nvSpPr>
        <p:spPr>
          <a:xfrm>
            <a:off x="311700" y="1000075"/>
            <a:ext cx="39999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Archivos: Computadora – Drive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Archivos con informaciones localmente en nuestro computador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Tenemos que subirlos (copiarlos) a nuestro Drive de gmail para poder usarlos en Colab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0" lvl="0" marL="17145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Por defecto, para nuestros notebooks, los archivos tienen que estar en Colab Notebooks/Data/</a:t>
            </a:r>
            <a:endParaRPr sz="1200">
              <a:solidFill>
                <a:schemeClr val="dk2"/>
              </a:solidFill>
            </a:endParaRPr>
          </a:p>
          <a:p>
            <a:pPr indent="0" lvl="0" marL="17145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Si no tienen el directorio Data lo tienen que crear (slide 9 de Manipulación Archivos)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204" name="Google Shape;204;p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Subir archivos arrastrando desde nuestro computador a la interfaz online del Drive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2"/>
                </a:solidFill>
              </a:rPr>
              <a:t>Hacer click y arrastrar ! 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7"/>
          <p:cNvSpPr txBox="1"/>
          <p:nvPr>
            <p:ph type="title"/>
          </p:nvPr>
        </p:nvSpPr>
        <p:spPr>
          <a:xfrm>
            <a:off x="311700" y="76600"/>
            <a:ext cx="85206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Resumen manipulación archivos                          (</a:t>
            </a:r>
            <a:r>
              <a:rPr lang="en"/>
              <a:t>1/3</a:t>
            </a:r>
            <a:r>
              <a:rPr lang="en"/>
              <a:t>)</a:t>
            </a:r>
            <a:endParaRPr/>
          </a:p>
        </p:txBody>
      </p:sp>
      <p:pic>
        <p:nvPicPr>
          <p:cNvPr id="207" name="Google Shape;207;p27"/>
          <p:cNvPicPr preferRelativeResize="0"/>
          <p:nvPr/>
        </p:nvPicPr>
        <p:blipFill rotWithShape="1">
          <a:blip r:embed="rId3">
            <a:alphaModFix/>
          </a:blip>
          <a:srcRect b="0" l="0" r="0" t="7347"/>
          <a:stretch/>
        </p:blipFill>
        <p:spPr>
          <a:xfrm>
            <a:off x="4522500" y="1823565"/>
            <a:ext cx="4498652" cy="24158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8" name="Google Shape;208;p27"/>
          <p:cNvCxnSpPr/>
          <p:nvPr/>
        </p:nvCxnSpPr>
        <p:spPr>
          <a:xfrm rot="10800000">
            <a:off x="6498025" y="2538350"/>
            <a:ext cx="797700" cy="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" name="Google Shape;209;p27"/>
          <p:cNvSpPr/>
          <p:nvPr/>
        </p:nvSpPr>
        <p:spPr>
          <a:xfrm>
            <a:off x="247825" y="1404400"/>
            <a:ext cx="4199400" cy="610800"/>
          </a:xfrm>
          <a:prstGeom prst="rect">
            <a:avLst/>
          </a:prstGeom>
          <a:noFill/>
          <a:ln cap="flat" cmpd="sng" w="19050">
            <a:solidFill>
              <a:srgbClr val="EC29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7"/>
          <p:cNvSpPr/>
          <p:nvPr/>
        </p:nvSpPr>
        <p:spPr>
          <a:xfrm>
            <a:off x="247825" y="2419350"/>
            <a:ext cx="4199400" cy="1997100"/>
          </a:xfrm>
          <a:prstGeom prst="rect">
            <a:avLst/>
          </a:prstGeom>
          <a:noFill/>
          <a:ln cap="flat" cmpd="sng" w="19050">
            <a:solidFill>
              <a:srgbClr val="EC29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7"/>
          <p:cNvSpPr/>
          <p:nvPr/>
        </p:nvSpPr>
        <p:spPr>
          <a:xfrm>
            <a:off x="1961700" y="2015200"/>
            <a:ext cx="699900" cy="444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C2974">
              <a:alpha val="92310"/>
            </a:srgbClr>
          </a:solidFill>
          <a:ln cap="flat" cmpd="sng" w="9525">
            <a:solidFill>
              <a:srgbClr val="EC29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/>
          <p:nvPr>
            <p:ph idx="1" type="body"/>
          </p:nvPr>
        </p:nvSpPr>
        <p:spPr>
          <a:xfrm>
            <a:off x="311700" y="1000075"/>
            <a:ext cx="39999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Archivos: Computadora – Drive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Archivos con informaciones localmente en nuestro computador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Tenemos que subirlos (copiarlos) a nuestro Drive de gmail para poder usarlos en Colab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0" lvl="0" marL="17145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Por defecto, para nuestros notebooks, los archivos tienen que estar en Colab Notebooks/Data/</a:t>
            </a:r>
            <a:endParaRPr sz="1200">
              <a:solidFill>
                <a:schemeClr val="dk2"/>
              </a:solidFill>
            </a:endParaRPr>
          </a:p>
          <a:p>
            <a:pPr indent="0" lvl="0" marL="17145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Si no tienen el directorio Data lo tienen que crear (slide 9 de Manipulación Archivos)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217" name="Google Shape;217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Subir archivos desde la </a:t>
            </a:r>
            <a:r>
              <a:rPr lang="en"/>
              <a:t>interfaz online del Drive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18" name="Google Shape;21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28"/>
          <p:cNvSpPr txBox="1"/>
          <p:nvPr>
            <p:ph type="title"/>
          </p:nvPr>
        </p:nvSpPr>
        <p:spPr>
          <a:xfrm>
            <a:off x="311700" y="76600"/>
            <a:ext cx="85206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Resumen manipulación archivos                          (2/3)</a:t>
            </a:r>
            <a:endParaRPr/>
          </a:p>
        </p:txBody>
      </p:sp>
      <p:sp>
        <p:nvSpPr>
          <p:cNvPr id="220" name="Google Shape;220;p28"/>
          <p:cNvSpPr/>
          <p:nvPr/>
        </p:nvSpPr>
        <p:spPr>
          <a:xfrm>
            <a:off x="247825" y="1404400"/>
            <a:ext cx="4199400" cy="610800"/>
          </a:xfrm>
          <a:prstGeom prst="rect">
            <a:avLst/>
          </a:prstGeom>
          <a:noFill/>
          <a:ln cap="flat" cmpd="sng" w="19050">
            <a:solidFill>
              <a:srgbClr val="EC29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8"/>
          <p:cNvSpPr/>
          <p:nvPr/>
        </p:nvSpPr>
        <p:spPr>
          <a:xfrm>
            <a:off x="247825" y="2419350"/>
            <a:ext cx="4199400" cy="1997100"/>
          </a:xfrm>
          <a:prstGeom prst="rect">
            <a:avLst/>
          </a:prstGeom>
          <a:noFill/>
          <a:ln cap="flat" cmpd="sng" w="19050">
            <a:solidFill>
              <a:srgbClr val="EC29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8"/>
          <p:cNvSpPr/>
          <p:nvPr/>
        </p:nvSpPr>
        <p:spPr>
          <a:xfrm>
            <a:off x="1961700" y="2015200"/>
            <a:ext cx="699900" cy="4440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EC2974">
              <a:alpha val="92310"/>
            </a:srgbClr>
          </a:solidFill>
          <a:ln cap="flat" cmpd="sng" w="9525">
            <a:solidFill>
              <a:srgbClr val="EC29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2400" y="3008288"/>
            <a:ext cx="5354225" cy="17882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4" name="Google Shape;224;p28"/>
          <p:cNvCxnSpPr/>
          <p:nvPr/>
        </p:nvCxnSpPr>
        <p:spPr>
          <a:xfrm rot="10800000">
            <a:off x="5887650" y="2334900"/>
            <a:ext cx="797700" cy="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25" name="Google Shape;225;p28"/>
          <p:cNvPicPr preferRelativeResize="0"/>
          <p:nvPr/>
        </p:nvPicPr>
        <p:blipFill rotWithShape="1">
          <a:blip r:embed="rId4">
            <a:alphaModFix/>
          </a:blip>
          <a:srcRect b="51491" l="0" r="0" t="0"/>
          <a:stretch/>
        </p:blipFill>
        <p:spPr>
          <a:xfrm>
            <a:off x="4797175" y="1936347"/>
            <a:ext cx="5087401" cy="8217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6" name="Google Shape;226;p28"/>
          <p:cNvCxnSpPr/>
          <p:nvPr/>
        </p:nvCxnSpPr>
        <p:spPr>
          <a:xfrm rot="10800000">
            <a:off x="5285375" y="2082600"/>
            <a:ext cx="797700" cy="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7" name="Google Shape;227;p28"/>
          <p:cNvCxnSpPr/>
          <p:nvPr/>
        </p:nvCxnSpPr>
        <p:spPr>
          <a:xfrm rot="10800000">
            <a:off x="5714475" y="3349975"/>
            <a:ext cx="797700" cy="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8" name="Google Shape;228;p28"/>
          <p:cNvSpPr/>
          <p:nvPr/>
        </p:nvSpPr>
        <p:spPr>
          <a:xfrm>
            <a:off x="5611050" y="2459200"/>
            <a:ext cx="309300" cy="6108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674EA7">
              <a:alpha val="27710"/>
            </a:srgbClr>
          </a:solidFill>
          <a:ln cap="flat" cmpd="sng" w="9525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/>
          <p:nvPr>
            <p:ph idx="1" type="body"/>
          </p:nvPr>
        </p:nvSpPr>
        <p:spPr>
          <a:xfrm>
            <a:off x="311700" y="1000075"/>
            <a:ext cx="39999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Una vez que los archivos están en el drive, hay que montar el drive en el Colab.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Para eso necesitamos 2 líneas de código: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Pero no necesitamos saber lo de memoria porque si hacemos click en la carpeta que tiene el símbolo del drive que tiene el menú de la izquierda escribe </a:t>
            </a:r>
            <a:r>
              <a:rPr lang="en"/>
              <a:t>automáticamente</a:t>
            </a:r>
            <a:r>
              <a:rPr lang="en"/>
              <a:t> estas 2 lineas de código. </a:t>
            </a:r>
            <a:endParaRPr/>
          </a:p>
          <a:p>
            <a:pPr indent="0" lvl="0" marL="17145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234" name="Google Shape;2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9"/>
          <p:cNvSpPr txBox="1"/>
          <p:nvPr>
            <p:ph type="title"/>
          </p:nvPr>
        </p:nvSpPr>
        <p:spPr>
          <a:xfrm>
            <a:off x="311700" y="76600"/>
            <a:ext cx="85206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Resumen manipulación archivos                          (3/3)</a:t>
            </a:r>
            <a:endParaRPr/>
          </a:p>
        </p:txBody>
      </p:sp>
      <p:pic>
        <p:nvPicPr>
          <p:cNvPr id="236" name="Google Shape;23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100" y="2126688"/>
            <a:ext cx="3690149" cy="89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9"/>
          <p:cNvPicPr preferRelativeResize="0"/>
          <p:nvPr/>
        </p:nvPicPr>
        <p:blipFill rotWithShape="1">
          <a:blip r:embed="rId4">
            <a:alphaModFix/>
          </a:blip>
          <a:srcRect b="28279" l="0" r="0" t="0"/>
          <a:stretch/>
        </p:blipFill>
        <p:spPr>
          <a:xfrm>
            <a:off x="4646975" y="980887"/>
            <a:ext cx="3063799" cy="180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52250" y="2969700"/>
            <a:ext cx="3401476" cy="2339237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9"/>
          <p:cNvSpPr/>
          <p:nvPr/>
        </p:nvSpPr>
        <p:spPr>
          <a:xfrm flipH="1" rot="-2585873">
            <a:off x="5322531" y="2016076"/>
            <a:ext cx="115039" cy="1627198"/>
          </a:xfrm>
          <a:prstGeom prst="downArrow">
            <a:avLst>
              <a:gd fmla="val 50000" name="adj1"/>
              <a:gd fmla="val 278301" name="adj2"/>
            </a:avLst>
          </a:prstGeom>
          <a:solidFill>
            <a:srgbClr val="EC2974">
              <a:alpha val="29409"/>
            </a:srgbClr>
          </a:solidFill>
          <a:ln cap="flat" cmpd="sng" w="9525">
            <a:solidFill>
              <a:srgbClr val="EC29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9"/>
          <p:cNvSpPr/>
          <p:nvPr/>
        </p:nvSpPr>
        <p:spPr>
          <a:xfrm>
            <a:off x="4572000" y="1984000"/>
            <a:ext cx="312000" cy="211200"/>
          </a:xfrm>
          <a:prstGeom prst="rect">
            <a:avLst/>
          </a:prstGeom>
          <a:noFill/>
          <a:ln cap="flat" cmpd="sng" w="19050">
            <a:solidFill>
              <a:srgbClr val="EC29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9"/>
          <p:cNvSpPr/>
          <p:nvPr/>
        </p:nvSpPr>
        <p:spPr>
          <a:xfrm>
            <a:off x="5799600" y="3464025"/>
            <a:ext cx="922500" cy="211200"/>
          </a:xfrm>
          <a:prstGeom prst="rect">
            <a:avLst/>
          </a:prstGeom>
          <a:noFill/>
          <a:ln cap="flat" cmpd="sng" w="19050">
            <a:solidFill>
              <a:srgbClr val="EC297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2" name="Google Shape;242;p29"/>
          <p:cNvCxnSpPr/>
          <p:nvPr/>
        </p:nvCxnSpPr>
        <p:spPr>
          <a:xfrm rot="-5400000">
            <a:off x="5974225" y="4017625"/>
            <a:ext cx="797700" cy="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276025" y="85825"/>
            <a:ext cx="8750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Google Colab – Google Drive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17"/>
          <p:cNvSpPr txBox="1"/>
          <p:nvPr>
            <p:ph idx="4294967295" type="body"/>
          </p:nvPr>
        </p:nvSpPr>
        <p:spPr>
          <a:xfrm>
            <a:off x="331725" y="782800"/>
            <a:ext cx="8627100" cy="28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Para usar Google Colab necesitamos tener una cuenta de Gmail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 partir de la cuenta de Gmail tenemos asociada un espacio en Google Drive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Para manipular archivos necesitamos que el Google Colab pueda acceder nuestro Google Drive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Dar permiso a Colab para acceder a nuestros archivos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NOTA: quienes trabajan localmente en sus computadores, no necesitan hacer nada de esto, basta con guardar los archivos </a:t>
            </a:r>
            <a:endParaRPr sz="1100"/>
          </a:p>
          <a:p>
            <a:pPr indent="457200" lvl="0" marL="0" rtl="0" algn="l">
              <a:lnSpc>
                <a:spcPct val="1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/>
              <a:t>localmente en la máquina de forma usual, dando la ruta (path) correcta de acceso.</a:t>
            </a:r>
            <a:r>
              <a:rPr lang="en" sz="1100"/>
              <a:t>  </a:t>
            </a:r>
            <a:endParaRPr sz="1100"/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0" l="0" r="31110" t="0"/>
          <a:stretch/>
        </p:blipFill>
        <p:spPr>
          <a:xfrm>
            <a:off x="935925" y="2433375"/>
            <a:ext cx="6299151" cy="11519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4432500" y="2584250"/>
            <a:ext cx="279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Importamos el módulo necesario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cxnSp>
        <p:nvCxnSpPr>
          <p:cNvPr id="99" name="Google Shape;99;p17"/>
          <p:cNvCxnSpPr>
            <a:endCxn id="98" idx="1"/>
          </p:cNvCxnSpPr>
          <p:nvPr/>
        </p:nvCxnSpPr>
        <p:spPr>
          <a:xfrm>
            <a:off x="3887100" y="2764700"/>
            <a:ext cx="545400" cy="42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100" name="Google Shape;100;p17"/>
          <p:cNvCxnSpPr>
            <a:endCxn id="101" idx="1"/>
          </p:cNvCxnSpPr>
          <p:nvPr/>
        </p:nvCxnSpPr>
        <p:spPr>
          <a:xfrm>
            <a:off x="3865750" y="2929100"/>
            <a:ext cx="566700" cy="2091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01" name="Google Shape;101;p17"/>
          <p:cNvSpPr txBox="1"/>
          <p:nvPr/>
        </p:nvSpPr>
        <p:spPr>
          <a:xfrm>
            <a:off x="4432450" y="2953550"/>
            <a:ext cx="279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Montamos el path al drive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102" name="Google Shape;10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title"/>
          </p:nvPr>
        </p:nvSpPr>
        <p:spPr>
          <a:xfrm>
            <a:off x="276025" y="85825"/>
            <a:ext cx="8750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Dar los permisos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 rotWithShape="1">
          <a:blip r:embed="rId3">
            <a:alphaModFix/>
          </a:blip>
          <a:srcRect b="0" l="0" r="0" t="12303"/>
          <a:stretch/>
        </p:blipFill>
        <p:spPr>
          <a:xfrm>
            <a:off x="950700" y="869688"/>
            <a:ext cx="7076224" cy="3778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9" name="Google Shape;109;p18"/>
          <p:cNvCxnSpPr/>
          <p:nvPr/>
        </p:nvCxnSpPr>
        <p:spPr>
          <a:xfrm>
            <a:off x="6123050" y="3392975"/>
            <a:ext cx="0" cy="3588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10" name="Google Shape;110;p18"/>
          <p:cNvSpPr txBox="1"/>
          <p:nvPr/>
        </p:nvSpPr>
        <p:spPr>
          <a:xfrm>
            <a:off x="5967600" y="3799950"/>
            <a:ext cx="279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Dar acceso al Google Drive</a:t>
            </a:r>
            <a:endParaRPr sz="1200">
              <a:solidFill>
                <a:srgbClr val="FFFFFF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111" name="Google Shape;11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276025" y="85825"/>
            <a:ext cx="8750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Dar los permisos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 rotWithShape="1">
          <a:blip r:embed="rId3">
            <a:alphaModFix/>
          </a:blip>
          <a:srcRect b="0" l="0" r="0" t="6489"/>
          <a:stretch/>
        </p:blipFill>
        <p:spPr>
          <a:xfrm>
            <a:off x="1035000" y="799925"/>
            <a:ext cx="6712801" cy="392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/>
          <p:nvPr/>
        </p:nvSpPr>
        <p:spPr>
          <a:xfrm>
            <a:off x="6760950" y="4158750"/>
            <a:ext cx="1185900" cy="52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" name="Google Shape;119;p19"/>
          <p:cNvCxnSpPr/>
          <p:nvPr/>
        </p:nvCxnSpPr>
        <p:spPr>
          <a:xfrm>
            <a:off x="2955300" y="2261775"/>
            <a:ext cx="1707900" cy="13842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20" name="Google Shape;120;p19"/>
          <p:cNvSpPr txBox="1"/>
          <p:nvPr/>
        </p:nvSpPr>
        <p:spPr>
          <a:xfrm>
            <a:off x="4663200" y="3563925"/>
            <a:ext cx="279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Elegimos nuestra cuenta de gmail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type="title"/>
          </p:nvPr>
        </p:nvSpPr>
        <p:spPr>
          <a:xfrm>
            <a:off x="276025" y="85825"/>
            <a:ext cx="8750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Dar los permisos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3750" y="1011000"/>
            <a:ext cx="3987825" cy="26873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4050" y="1011000"/>
            <a:ext cx="3987825" cy="2687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20"/>
          <p:cNvCxnSpPr/>
          <p:nvPr/>
        </p:nvCxnSpPr>
        <p:spPr>
          <a:xfrm flipH="1">
            <a:off x="5916800" y="3368600"/>
            <a:ext cx="900" cy="7656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30" name="Google Shape;130;p20"/>
          <p:cNvSpPr txBox="1"/>
          <p:nvPr/>
        </p:nvSpPr>
        <p:spPr>
          <a:xfrm>
            <a:off x="5989775" y="4134200"/>
            <a:ext cx="279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Elegimos nuestra cuenta de gmail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131" name="Google Shape;13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276025" y="85825"/>
            <a:ext cx="8750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Google Colab – Google Drive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7" name="Google Shape;137;p21"/>
          <p:cNvSpPr txBox="1"/>
          <p:nvPr>
            <p:ph idx="4294967295" type="body"/>
          </p:nvPr>
        </p:nvSpPr>
        <p:spPr>
          <a:xfrm>
            <a:off x="497975" y="797250"/>
            <a:ext cx="8331900" cy="35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Para usar Google Colab necesitamos tener una cuenta de Gmail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partir de la cuenta de Gmail tenemos asociada un espacio en Google Drive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Para manipular archivos necesitamos que el Google Colab pueda acceder nuestro Google Drive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Paso 1: Dar permiso a Colab para acceder a nuestros archivos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lnSpc>
                <a:spcPct val="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/>
              <a:t>NOTA: quienes trabajan localmente en sus computadores, no necesitan hacer nada de esto, basta con guardar los archivos </a:t>
            </a:r>
            <a:endParaRPr sz="1100"/>
          </a:p>
          <a:p>
            <a:pPr indent="457200" lvl="0" marL="0" rtl="0" algn="l">
              <a:lnSpc>
                <a:spcPct val="1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/>
              <a:t>localmente en la máquina de forma usual, dando el path correcto de acceso.  </a:t>
            </a:r>
            <a:endParaRPr sz="1100"/>
          </a:p>
        </p:txBody>
      </p:sp>
      <p:pic>
        <p:nvPicPr>
          <p:cNvPr id="138" name="Google Shape;138;p21"/>
          <p:cNvPicPr preferRelativeResize="0"/>
          <p:nvPr/>
        </p:nvPicPr>
        <p:blipFill rotWithShape="1">
          <a:blip r:embed="rId3">
            <a:alphaModFix/>
          </a:blip>
          <a:srcRect b="0" l="0" r="18093" t="0"/>
          <a:stretch/>
        </p:blipFill>
        <p:spPr>
          <a:xfrm>
            <a:off x="701800" y="2398200"/>
            <a:ext cx="8063324" cy="149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1"/>
          <p:cNvSpPr txBox="1"/>
          <p:nvPr/>
        </p:nvSpPr>
        <p:spPr>
          <a:xfrm>
            <a:off x="4286000" y="3523825"/>
            <a:ext cx="2799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Drive montado! 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cxnSp>
        <p:nvCxnSpPr>
          <p:cNvPr id="140" name="Google Shape;140;p21"/>
          <p:cNvCxnSpPr>
            <a:endCxn id="139" idx="1"/>
          </p:cNvCxnSpPr>
          <p:nvPr/>
        </p:nvCxnSpPr>
        <p:spPr>
          <a:xfrm>
            <a:off x="3740600" y="3704275"/>
            <a:ext cx="545400" cy="42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41" name="Google Shape;14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276025" y="85825"/>
            <a:ext cx="8750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Módulo </a:t>
            </a:r>
            <a:r>
              <a:rPr i="1" lang="en">
                <a:solidFill>
                  <a:schemeClr val="lt1"/>
                </a:solidFill>
              </a:rPr>
              <a:t>os</a:t>
            </a:r>
            <a:endParaRPr i="1">
              <a:solidFill>
                <a:schemeClr val="lt1"/>
              </a:solidFill>
            </a:endParaRPr>
          </a:p>
        </p:txBody>
      </p:sp>
      <p:sp>
        <p:nvSpPr>
          <p:cNvPr id="147" name="Google Shape;147;p22"/>
          <p:cNvSpPr txBox="1"/>
          <p:nvPr>
            <p:ph idx="4294967295" type="body"/>
          </p:nvPr>
        </p:nvSpPr>
        <p:spPr>
          <a:xfrm>
            <a:off x="497975" y="797250"/>
            <a:ext cx="8331900" cy="35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Este módulo se usa para manipular archivos y directorios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Algunos comandos:</a:t>
            </a:r>
            <a:endParaRPr sz="1500"/>
          </a:p>
        </p:txBody>
      </p:sp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7100" y="1459000"/>
            <a:ext cx="6520950" cy="26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22"/>
          <p:cNvSpPr txBox="1"/>
          <p:nvPr/>
        </p:nvSpPr>
        <p:spPr>
          <a:xfrm>
            <a:off x="5597025" y="41614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… más en el Notebook de la Semana 5.</a:t>
            </a:r>
            <a:endParaRPr>
              <a:solidFill>
                <a:srgbClr val="434343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276025" y="85825"/>
            <a:ext cx="8750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Directorio de trabajo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6" name="Google Shape;156;p23"/>
          <p:cNvSpPr txBox="1"/>
          <p:nvPr>
            <p:ph idx="4294967295" type="body"/>
          </p:nvPr>
        </p:nvSpPr>
        <p:spPr>
          <a:xfrm>
            <a:off x="497975" y="797250"/>
            <a:ext cx="8331900" cy="35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Vamos a asumir que los archivos que les pasemos van a estar en una carpeta "Data" dentro de la carpeta "Colab Notebook" en el drive principal.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Ruta de acceso: /content/drive/My Drive/Colab Notebooks/Data/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Si el archivo no está en el path correcto, vamos a tener un error:</a:t>
            </a:r>
            <a:endParaRPr sz="1400"/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5700" y="1970175"/>
            <a:ext cx="7311800" cy="273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/>
          <p:nvPr/>
        </p:nvSpPr>
        <p:spPr>
          <a:xfrm>
            <a:off x="6974650" y="1871850"/>
            <a:ext cx="1570800" cy="447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3"/>
          <p:cNvSpPr/>
          <p:nvPr/>
        </p:nvSpPr>
        <p:spPr>
          <a:xfrm>
            <a:off x="4207575" y="2080500"/>
            <a:ext cx="1774200" cy="239100"/>
          </a:xfrm>
          <a:prstGeom prst="rect">
            <a:avLst/>
          </a:prstGeom>
          <a:noFill/>
          <a:ln cap="flat" cmpd="sng" w="9525">
            <a:solidFill>
              <a:srgbClr val="A64D7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3"/>
          <p:cNvSpPr txBox="1"/>
          <p:nvPr/>
        </p:nvSpPr>
        <p:spPr>
          <a:xfrm>
            <a:off x="6296975" y="2015400"/>
            <a:ext cx="1743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¡El archivo</a:t>
            </a: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 no existe!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276025" y="85825"/>
            <a:ext cx="8750400" cy="44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Directorio de trabajo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7" name="Google Shape;167;p24"/>
          <p:cNvSpPr txBox="1"/>
          <p:nvPr>
            <p:ph idx="4294967295" type="body"/>
          </p:nvPr>
        </p:nvSpPr>
        <p:spPr>
          <a:xfrm>
            <a:off x="497975" y="797250"/>
            <a:ext cx="8331900" cy="35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Vamos a asumir que los archivos que les pasemos van a estar en una carpeta "Data" dentro de la carpeta "Colab Notebook" en el drive principal.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Ruta de acceso: /content/drive/My Drive/Colab Notebooks/Data/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Antes de comenzar, hay que subir el archivo al Drive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Si no existe la carpeta Data, tenemos que crearla:</a:t>
            </a:r>
            <a:endParaRPr sz="1400"/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925" y="2236800"/>
            <a:ext cx="3668127" cy="237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8350" y="2236800"/>
            <a:ext cx="3702604" cy="237770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4"/>
          <p:cNvSpPr txBox="1"/>
          <p:nvPr/>
        </p:nvSpPr>
        <p:spPr>
          <a:xfrm>
            <a:off x="3390775" y="2302300"/>
            <a:ext cx="1342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A64D79"/>
                </a:solidFill>
                <a:latin typeface="Encode Sans Medium"/>
                <a:ea typeface="Encode Sans Medium"/>
                <a:cs typeface="Encode Sans Medium"/>
                <a:sym typeface="Encode Sans Medium"/>
              </a:rPr>
              <a:t>Crear una carpeta nueva</a:t>
            </a:r>
            <a:endParaRPr sz="1200">
              <a:solidFill>
                <a:srgbClr val="A64D79"/>
              </a:solidFill>
              <a:latin typeface="Encode Sans Medium"/>
              <a:ea typeface="Encode Sans Medium"/>
              <a:cs typeface="Encode Sans Medium"/>
              <a:sym typeface="Encode Sans Medium"/>
            </a:endParaRPr>
          </a:p>
        </p:txBody>
      </p:sp>
      <p:cxnSp>
        <p:nvCxnSpPr>
          <p:cNvPr id="171" name="Google Shape;171;p24"/>
          <p:cNvCxnSpPr/>
          <p:nvPr/>
        </p:nvCxnSpPr>
        <p:spPr>
          <a:xfrm>
            <a:off x="2837225" y="2483500"/>
            <a:ext cx="426300" cy="6900"/>
          </a:xfrm>
          <a:prstGeom prst="straightConnector1">
            <a:avLst/>
          </a:prstGeom>
          <a:noFill/>
          <a:ln cap="flat" cmpd="sng" w="19050">
            <a:solidFill>
              <a:srgbClr val="A64D79"/>
            </a:solidFill>
            <a:prstDash val="solid"/>
            <a:round/>
            <a:headEnd len="med" w="med" type="stealth"/>
            <a:tailEnd len="med" w="med" type="none"/>
          </a:ln>
        </p:spPr>
      </p:cxnSp>
      <p:cxnSp>
        <p:nvCxnSpPr>
          <p:cNvPr id="172" name="Google Shape;172;p24"/>
          <p:cNvCxnSpPr/>
          <p:nvPr/>
        </p:nvCxnSpPr>
        <p:spPr>
          <a:xfrm rot="10800000">
            <a:off x="6934050" y="2645100"/>
            <a:ext cx="2700" cy="414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stealth"/>
            <a:tailEnd len="med" w="med" type="none"/>
          </a:ln>
        </p:spPr>
      </p:cxnSp>
      <p:sp>
        <p:nvSpPr>
          <p:cNvPr id="173" name="Google Shape;173;p24"/>
          <p:cNvSpPr txBox="1"/>
          <p:nvPr/>
        </p:nvSpPr>
        <p:spPr>
          <a:xfrm>
            <a:off x="7002000" y="2294700"/>
            <a:ext cx="1342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Nombre de la carpeta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74" name="Google Shape;17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